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70" r:id="rId3"/>
    <p:sldId id="271" r:id="rId4"/>
    <p:sldId id="272" r:id="rId5"/>
    <p:sldId id="273" r:id="rId6"/>
    <p:sldId id="274" r:id="rId7"/>
    <p:sldId id="268" r:id="rId8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C4483"/>
    <a:srgbClr val="0C55A2"/>
    <a:srgbClr val="0F4583"/>
    <a:srgbClr val="B5976A"/>
    <a:srgbClr val="B0976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7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0302AEF-7B7A-7D94-5409-C18334613FC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6B432BDB-C690-068D-1282-912F87090BA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0CBCA4B-8197-88AD-05C3-37CF2C1948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3DEEE-F7B5-4E5D-B5FB-AC45CDF12113}" type="datetimeFigureOut">
              <a:rPr lang="sv-SE" smtClean="0"/>
              <a:t>2024-04-25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7FD4698E-4755-72F6-E677-8E445B2473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8F40741E-F841-4C36-FB84-66D226054E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C7728-979E-4CE3-9A29-4E32A8D109D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259728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597C33F-D0F8-5DCF-44A3-D435CC65A4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8F709A62-0A60-E2BA-0F38-6C05108D791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673C9FF-81BC-3BD7-E9BC-733BA99835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3DEEE-F7B5-4E5D-B5FB-AC45CDF12113}" type="datetimeFigureOut">
              <a:rPr lang="sv-SE" smtClean="0"/>
              <a:t>2024-04-25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B0CE83F7-75D6-F18F-8F01-B7161285E6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E0FCDEAE-EA98-36AD-59EC-40976FA46B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C7728-979E-4CE3-9A29-4E32A8D109D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322610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AABF60DC-03BB-D5F3-AB9E-0AE42687C4D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E00A8738-9FE1-8C3F-DB4D-2EFAF2CF33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456B81DA-4F91-1537-615A-57DA67B5C5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3DEEE-F7B5-4E5D-B5FB-AC45CDF12113}" type="datetimeFigureOut">
              <a:rPr lang="sv-SE" smtClean="0"/>
              <a:t>2024-04-25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4493B72-B5B6-5E1D-7A19-4615B8B285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93BF9E73-DE53-612B-ECA1-8937DD3AB3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C7728-979E-4CE3-9A29-4E32A8D109D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407252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9C85B94-753E-85A7-F31D-753A255A0B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D2749CDD-2306-F14A-D54E-83F26616C9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625D442-6383-B15C-33D7-8AF58C07FB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3DEEE-F7B5-4E5D-B5FB-AC45CDF12113}" type="datetimeFigureOut">
              <a:rPr lang="sv-SE" smtClean="0"/>
              <a:t>2024-04-25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52D6FF38-5AE5-21F9-70F1-7B3D3469FB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DABBC572-ED94-9235-8754-6189A9AE81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C7728-979E-4CE3-9A29-4E32A8D109D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33158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EF4C3C7-5A7A-1C27-03A4-2409EC7571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F4C19B0E-22E5-D993-5FB5-9DB6B1542D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5FD57CA3-54FF-85C0-56BE-893B3B7829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3DEEE-F7B5-4E5D-B5FB-AC45CDF12113}" type="datetimeFigureOut">
              <a:rPr lang="sv-SE" smtClean="0"/>
              <a:t>2024-04-25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2EDE9F81-08CB-DBE9-2AB5-E69AF474AB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AE485C8E-8963-2EAC-9578-505EAEA2A3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C7728-979E-4CE3-9A29-4E32A8D109D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878104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90D7890-3E2E-25C1-57E9-C25F509A6B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AFBCE84-5EDE-EA88-9363-B318E034D99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17907A24-4BE7-6B32-96BA-4B7C4989D1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C75F6966-AFBF-50EB-1CED-ED3691B8DA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3DEEE-F7B5-4E5D-B5FB-AC45CDF12113}" type="datetimeFigureOut">
              <a:rPr lang="sv-SE" smtClean="0"/>
              <a:t>2024-04-25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B317DF1B-CD1D-40FD-B8E1-F3A81BA742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DF882159-3F3B-843E-491D-D683115854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C7728-979E-4CE3-9A29-4E32A8D109D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457135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2D072C7-691F-D0AF-4B60-8956E2E6E3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547E8100-3108-7F00-74C6-97FBABDCB7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5FFA5D5C-2A4E-88AF-6B30-22B2B5F021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FFBEAF7F-79A8-B286-92AC-0662682E091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5722DCF2-2067-4D6E-3DCA-ADE01862D79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F5F348FE-0847-803B-6FB8-067D822A8A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3DEEE-F7B5-4E5D-B5FB-AC45CDF12113}" type="datetimeFigureOut">
              <a:rPr lang="sv-SE" smtClean="0"/>
              <a:t>2024-04-25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47771CEC-853D-CDA7-2677-0AD19E596E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C5BAD94A-7868-6914-076D-01F73886B6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C7728-979E-4CE3-9A29-4E32A8D109D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020867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5095807-3757-F5D8-D322-CC4BA7BDB8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42A4C936-6DB6-CF80-A95A-9C132458EC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3DEEE-F7B5-4E5D-B5FB-AC45CDF12113}" type="datetimeFigureOut">
              <a:rPr lang="sv-SE" smtClean="0"/>
              <a:t>2024-04-25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731FE28A-C210-2D31-6921-408D3B6222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62F323D5-1B2C-DD91-9326-0E3CD7514D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C7728-979E-4CE3-9A29-4E32A8D109D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996985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6F617AA0-579A-0050-629E-F6607060BC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3DEEE-F7B5-4E5D-B5FB-AC45CDF12113}" type="datetimeFigureOut">
              <a:rPr lang="sv-SE" smtClean="0"/>
              <a:t>2024-04-25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C39800A3-2247-2EC3-F1D4-CD670BD2DB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89BB7F79-C030-EE87-62F7-DCD1C1ED52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C7728-979E-4CE3-9A29-4E32A8D109D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201089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6F05F70-7D53-0479-AAAA-5F21DE5DD5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9EDA9C4-870A-2080-DAB9-A9C6E72C31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DB3ADD5E-47BE-E877-B096-06DBB2E9AE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063BABB0-7549-54F8-96C2-68D18BDB67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3DEEE-F7B5-4E5D-B5FB-AC45CDF12113}" type="datetimeFigureOut">
              <a:rPr lang="sv-SE" smtClean="0"/>
              <a:t>2024-04-25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D85AC024-563F-07B2-861C-B9C2108CD3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4E50306E-BD43-6441-10FE-28508602F7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C7728-979E-4CE3-9A29-4E32A8D109D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287494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866937E-B622-0C5B-4EAF-D91414D6AF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4AF6BCCE-998C-98D7-9EB7-95978BCA910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A88554C1-98E4-EF50-7143-9BD507B3589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B7D38AB7-4AED-DE12-6055-7CF86213F0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3DEEE-F7B5-4E5D-B5FB-AC45CDF12113}" type="datetimeFigureOut">
              <a:rPr lang="sv-SE" smtClean="0"/>
              <a:t>2024-04-25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9B50915F-0783-2683-4CEC-922418AF4A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7CB8DD85-9DE4-608F-57FC-CE9A36B87A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C7728-979E-4CE3-9A29-4E32A8D109D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666619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AD4E0FD2-BB0A-6805-24DD-A6FB63D2C0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DFC71A70-1BF0-7F56-220C-1D6C1078AF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11387755-EC85-0F30-3F55-550EF9DC913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13DEEE-F7B5-4E5D-B5FB-AC45CDF12113}" type="datetimeFigureOut">
              <a:rPr lang="sv-SE" smtClean="0"/>
              <a:t>2024-04-25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B6F09D06-6C31-5524-E9C5-53ADEB76018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6128DA6E-4742-0DFC-8F8D-E6040B73C5B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FC7728-979E-4CE3-9A29-4E32A8D109D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794536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emf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hyperlink" Target="mailto:mats.o.lofstrom@gmail.com" TargetMode="Externa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12722D0-36B3-D073-11B1-8AAEE79D8FA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41837" y="-419241"/>
            <a:ext cx="9144000" cy="1768899"/>
          </a:xfrm>
        </p:spPr>
        <p:txBody>
          <a:bodyPr/>
          <a:lstStyle/>
          <a:p>
            <a:r>
              <a:rPr lang="sv-SE" b="1" dirty="0">
                <a:solidFill>
                  <a:schemeClr val="bg1"/>
                </a:solidFill>
                <a:latin typeface="Arial Narrow" panose="020B0606020202030204" pitchFamily="34" charset="0"/>
              </a:rPr>
              <a:t>XEM</a:t>
            </a:r>
            <a:endParaRPr lang="sv-SE" dirty="0">
              <a:solidFill>
                <a:schemeClr val="bg1"/>
              </a:solidFill>
            </a:endParaRP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0E11DDB2-674D-4057-3321-BCBC6E5143A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51312" y="123388"/>
            <a:ext cx="6184002" cy="653552"/>
          </a:xfrm>
        </p:spPr>
        <p:txBody>
          <a:bodyPr>
            <a:noAutofit/>
          </a:bodyPr>
          <a:lstStyle/>
          <a:p>
            <a:pPr algn="l">
              <a:lnSpc>
                <a:spcPct val="120000"/>
              </a:lnSpc>
            </a:pPr>
            <a:r>
              <a:rPr lang="sv-SE" sz="3600" dirty="0">
                <a:solidFill>
                  <a:srgbClr val="0C4483"/>
                </a:solidFill>
                <a:latin typeface="Arial Narrow" panose="020B0606020202030204" pitchFamily="34" charset="0"/>
                <a:ea typeface="Verdana" panose="020B0604030504040204" pitchFamily="34" charset="0"/>
              </a:rPr>
              <a:t>SKÖTSEL AV VILDMANNAVALLEN</a:t>
            </a:r>
            <a:endParaRPr lang="sv-SE" sz="3600" dirty="0">
              <a:solidFill>
                <a:srgbClr val="0C4483"/>
              </a:solidFill>
              <a:latin typeface="Arial Narrow" panose="020B0606020202030204" pitchFamily="34" charset="0"/>
            </a:endParaRPr>
          </a:p>
        </p:txBody>
      </p:sp>
      <p:pic>
        <p:nvPicPr>
          <p:cNvPr id="12" name="Bildobjekt 11">
            <a:extLst>
              <a:ext uri="{FF2B5EF4-FFF2-40B4-BE49-F238E27FC236}">
                <a16:creationId xmlns:a16="http://schemas.microsoft.com/office/drawing/2014/main" id="{0B95C749-1A1D-5F70-D1BE-576AB8CF2119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867" y="294287"/>
            <a:ext cx="1038970" cy="1135862"/>
          </a:xfrm>
          <a:prstGeom prst="rect">
            <a:avLst/>
          </a:prstGeom>
        </p:spPr>
      </p:pic>
      <p:pic>
        <p:nvPicPr>
          <p:cNvPr id="18" name="Bildobjekt 17">
            <a:extLst>
              <a:ext uri="{FF2B5EF4-FFF2-40B4-BE49-F238E27FC236}">
                <a16:creationId xmlns:a16="http://schemas.microsoft.com/office/drawing/2014/main" id="{84CD43E8-43CD-029D-29C3-AC25CB61F48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60139" y="269172"/>
            <a:ext cx="252000" cy="252000"/>
          </a:xfrm>
          <a:prstGeom prst="rect">
            <a:avLst/>
          </a:prstGeom>
        </p:spPr>
      </p:pic>
      <p:pic>
        <p:nvPicPr>
          <p:cNvPr id="20" name="Bildobjekt 19">
            <a:extLst>
              <a:ext uri="{FF2B5EF4-FFF2-40B4-BE49-F238E27FC236}">
                <a16:creationId xmlns:a16="http://schemas.microsoft.com/office/drawing/2014/main" id="{DB71D8C5-2229-1565-66DA-AA62B74B9F5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35314" y="425243"/>
            <a:ext cx="316288" cy="316288"/>
          </a:xfrm>
          <a:prstGeom prst="rect">
            <a:avLst/>
          </a:prstGeom>
        </p:spPr>
      </p:pic>
      <p:sp>
        <p:nvSpPr>
          <p:cNvPr id="6" name="Rektangel 5">
            <a:extLst>
              <a:ext uri="{FF2B5EF4-FFF2-40B4-BE49-F238E27FC236}">
                <a16:creationId xmlns:a16="http://schemas.microsoft.com/office/drawing/2014/main" id="{E82A8375-2CC4-AB99-2687-FFAB457B7196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-1" y="6433930"/>
            <a:ext cx="12192001" cy="424070"/>
          </a:xfrm>
          <a:prstGeom prst="rect">
            <a:avLst/>
          </a:prstGeom>
          <a:solidFill>
            <a:srgbClr val="0F458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id="{B23B3ECB-9183-E1F4-CFF6-8E86271A841E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" y="6324317"/>
            <a:ext cx="12192000" cy="132143"/>
          </a:xfrm>
          <a:prstGeom prst="rect">
            <a:avLst/>
          </a:prstGeom>
          <a:solidFill>
            <a:srgbClr val="B5976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4" name="Underrubrik 2">
            <a:extLst>
              <a:ext uri="{FF2B5EF4-FFF2-40B4-BE49-F238E27FC236}">
                <a16:creationId xmlns:a16="http://schemas.microsoft.com/office/drawing/2014/main" id="{2C16B428-6EA1-C736-0433-FAD457631601}"/>
              </a:ext>
            </a:extLst>
          </p:cNvPr>
          <p:cNvSpPr txBox="1">
            <a:spLocks/>
          </p:cNvSpPr>
          <p:nvPr/>
        </p:nvSpPr>
        <p:spPr>
          <a:xfrm>
            <a:off x="540960" y="4448824"/>
            <a:ext cx="9079724" cy="93045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sv-SE" sz="1400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4AB9257-AAEA-8CCF-F2E7-BE94DBDCDDC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3904" y="1775685"/>
            <a:ext cx="7606958" cy="3241081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C2A5A730-1021-7292-7EC8-40988E1CF9F7}"/>
              </a:ext>
            </a:extLst>
          </p:cNvPr>
          <p:cNvSpPr txBox="1"/>
          <p:nvPr/>
        </p:nvSpPr>
        <p:spPr>
          <a:xfrm>
            <a:off x="381132" y="2216229"/>
            <a:ext cx="432600" cy="1041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500"/>
              </a:spcAft>
            </a:pPr>
            <a:r>
              <a:rPr lang="sv-SE" sz="900" b="1" dirty="0"/>
              <a:t>V14</a:t>
            </a:r>
          </a:p>
          <a:p>
            <a:pPr>
              <a:spcAft>
                <a:spcPts val="500"/>
              </a:spcAft>
            </a:pPr>
            <a:r>
              <a:rPr lang="sv-SE" sz="900" b="1" dirty="0"/>
              <a:t>V15</a:t>
            </a:r>
          </a:p>
          <a:p>
            <a:pPr>
              <a:spcAft>
                <a:spcPts val="500"/>
              </a:spcAft>
            </a:pPr>
            <a:r>
              <a:rPr lang="sv-SE" sz="900" b="1" dirty="0"/>
              <a:t>V16</a:t>
            </a:r>
          </a:p>
          <a:p>
            <a:pPr>
              <a:spcAft>
                <a:spcPts val="500"/>
              </a:spcAft>
            </a:pPr>
            <a:r>
              <a:rPr lang="sv-SE" sz="900" b="1" dirty="0"/>
              <a:t>V17</a:t>
            </a:r>
          </a:p>
          <a:p>
            <a:pPr>
              <a:spcAft>
                <a:spcPts val="500"/>
              </a:spcAft>
            </a:pPr>
            <a:r>
              <a:rPr lang="sv-SE" sz="900" b="1" dirty="0"/>
              <a:t>V18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8DC8C33-0634-F7F9-E2CA-689C5F2835D3}"/>
              </a:ext>
            </a:extLst>
          </p:cNvPr>
          <p:cNvSpPr txBox="1"/>
          <p:nvPr/>
        </p:nvSpPr>
        <p:spPr>
          <a:xfrm>
            <a:off x="2991506" y="2225429"/>
            <a:ext cx="432600" cy="887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200"/>
              </a:spcAft>
            </a:pPr>
            <a:r>
              <a:rPr lang="sv-SE" sz="900" b="1" dirty="0"/>
              <a:t>V18</a:t>
            </a:r>
          </a:p>
          <a:p>
            <a:pPr>
              <a:spcAft>
                <a:spcPts val="200"/>
              </a:spcAft>
            </a:pPr>
            <a:r>
              <a:rPr lang="sv-SE" sz="900" b="1" dirty="0"/>
              <a:t>V19</a:t>
            </a:r>
          </a:p>
          <a:p>
            <a:pPr>
              <a:spcAft>
                <a:spcPts val="200"/>
              </a:spcAft>
            </a:pPr>
            <a:r>
              <a:rPr lang="sv-SE" sz="900" b="1" dirty="0"/>
              <a:t>V20</a:t>
            </a:r>
          </a:p>
          <a:p>
            <a:pPr>
              <a:spcAft>
                <a:spcPts val="200"/>
              </a:spcAft>
            </a:pPr>
            <a:r>
              <a:rPr lang="sv-SE" sz="900" b="1" dirty="0"/>
              <a:t>V21</a:t>
            </a:r>
          </a:p>
          <a:p>
            <a:pPr>
              <a:spcAft>
                <a:spcPts val="200"/>
              </a:spcAft>
            </a:pPr>
            <a:r>
              <a:rPr lang="sv-SE" sz="900" b="1" dirty="0"/>
              <a:t>V22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C1855B7-6F3C-E4AB-5F64-A8EF225CE3D1}"/>
              </a:ext>
            </a:extLst>
          </p:cNvPr>
          <p:cNvSpPr txBox="1"/>
          <p:nvPr/>
        </p:nvSpPr>
        <p:spPr>
          <a:xfrm>
            <a:off x="5593491" y="2224617"/>
            <a:ext cx="432600" cy="1041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500"/>
              </a:spcAft>
            </a:pPr>
            <a:endParaRPr lang="sv-SE" sz="900" b="1" dirty="0"/>
          </a:p>
          <a:p>
            <a:pPr>
              <a:spcAft>
                <a:spcPts val="500"/>
              </a:spcAft>
            </a:pPr>
            <a:r>
              <a:rPr lang="sv-SE" sz="900" b="1" dirty="0"/>
              <a:t>V23</a:t>
            </a:r>
          </a:p>
          <a:p>
            <a:pPr>
              <a:spcAft>
                <a:spcPts val="500"/>
              </a:spcAft>
            </a:pPr>
            <a:r>
              <a:rPr lang="sv-SE" sz="900" b="1" dirty="0"/>
              <a:t>V24</a:t>
            </a:r>
          </a:p>
          <a:p>
            <a:pPr>
              <a:spcAft>
                <a:spcPts val="500"/>
              </a:spcAft>
            </a:pPr>
            <a:r>
              <a:rPr lang="sv-SE" sz="900" b="1" dirty="0"/>
              <a:t>V25</a:t>
            </a:r>
          </a:p>
          <a:p>
            <a:pPr>
              <a:spcAft>
                <a:spcPts val="500"/>
              </a:spcAft>
            </a:pPr>
            <a:r>
              <a:rPr lang="sv-SE" sz="900" b="1" dirty="0"/>
              <a:t>V26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90BAED67-5FC0-EDE9-F9D5-A8AC05B08CAA}"/>
              </a:ext>
            </a:extLst>
          </p:cNvPr>
          <p:cNvSpPr txBox="1"/>
          <p:nvPr/>
        </p:nvSpPr>
        <p:spPr>
          <a:xfrm>
            <a:off x="381132" y="3917615"/>
            <a:ext cx="432600" cy="1041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500"/>
              </a:spcAft>
            </a:pPr>
            <a:r>
              <a:rPr lang="sv-SE" sz="900" b="1" dirty="0"/>
              <a:t>V27</a:t>
            </a:r>
          </a:p>
          <a:p>
            <a:pPr>
              <a:spcAft>
                <a:spcPts val="500"/>
              </a:spcAft>
            </a:pPr>
            <a:r>
              <a:rPr lang="sv-SE" sz="900" b="1" dirty="0"/>
              <a:t>V28</a:t>
            </a:r>
          </a:p>
          <a:p>
            <a:pPr>
              <a:spcAft>
                <a:spcPts val="500"/>
              </a:spcAft>
            </a:pPr>
            <a:r>
              <a:rPr lang="sv-SE" sz="900" b="1" dirty="0"/>
              <a:t>V29</a:t>
            </a:r>
          </a:p>
          <a:p>
            <a:pPr>
              <a:spcAft>
                <a:spcPts val="500"/>
              </a:spcAft>
            </a:pPr>
            <a:r>
              <a:rPr lang="sv-SE" sz="900" b="1" dirty="0"/>
              <a:t>V30</a:t>
            </a:r>
          </a:p>
          <a:p>
            <a:pPr>
              <a:spcAft>
                <a:spcPts val="500"/>
              </a:spcAft>
            </a:pPr>
            <a:r>
              <a:rPr lang="sv-SE" sz="900" b="1" dirty="0"/>
              <a:t>V31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2C6F7DD2-CBAB-7B9E-0589-BD6F3FFBC706}"/>
              </a:ext>
            </a:extLst>
          </p:cNvPr>
          <p:cNvSpPr txBox="1"/>
          <p:nvPr/>
        </p:nvSpPr>
        <p:spPr>
          <a:xfrm>
            <a:off x="2991506" y="3951171"/>
            <a:ext cx="432600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300"/>
              </a:spcAft>
            </a:pPr>
            <a:r>
              <a:rPr lang="sv-SE" sz="900" b="1" dirty="0"/>
              <a:t>V31</a:t>
            </a:r>
          </a:p>
          <a:p>
            <a:pPr>
              <a:spcAft>
                <a:spcPts val="300"/>
              </a:spcAft>
            </a:pPr>
            <a:r>
              <a:rPr lang="sv-SE" sz="900" b="1" dirty="0"/>
              <a:t>V32</a:t>
            </a:r>
          </a:p>
          <a:p>
            <a:pPr>
              <a:spcAft>
                <a:spcPts val="300"/>
              </a:spcAft>
            </a:pPr>
            <a:r>
              <a:rPr lang="sv-SE" sz="900" b="1" dirty="0"/>
              <a:t>V33</a:t>
            </a:r>
          </a:p>
          <a:p>
            <a:pPr>
              <a:spcAft>
                <a:spcPts val="300"/>
              </a:spcAft>
            </a:pPr>
            <a:r>
              <a:rPr lang="sv-SE" sz="900" b="1" dirty="0"/>
              <a:t>V34</a:t>
            </a:r>
          </a:p>
          <a:p>
            <a:pPr>
              <a:spcAft>
                <a:spcPts val="300"/>
              </a:spcAft>
            </a:pPr>
            <a:r>
              <a:rPr lang="sv-SE" sz="900" b="1" dirty="0"/>
              <a:t>V35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7DA6312B-EC68-C5A4-D279-BF07E6B951AA}"/>
              </a:ext>
            </a:extLst>
          </p:cNvPr>
          <p:cNvSpPr txBox="1"/>
          <p:nvPr/>
        </p:nvSpPr>
        <p:spPr>
          <a:xfrm>
            <a:off x="5593491" y="3917615"/>
            <a:ext cx="432600" cy="1041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500"/>
              </a:spcAft>
            </a:pPr>
            <a:endParaRPr lang="sv-SE" sz="900" b="1" dirty="0"/>
          </a:p>
          <a:p>
            <a:pPr>
              <a:spcAft>
                <a:spcPts val="500"/>
              </a:spcAft>
            </a:pPr>
            <a:r>
              <a:rPr lang="sv-SE" sz="900" b="1" dirty="0"/>
              <a:t>V36</a:t>
            </a:r>
          </a:p>
          <a:p>
            <a:pPr>
              <a:spcAft>
                <a:spcPts val="500"/>
              </a:spcAft>
            </a:pPr>
            <a:r>
              <a:rPr lang="sv-SE" sz="900" b="1" dirty="0"/>
              <a:t>V37</a:t>
            </a:r>
          </a:p>
          <a:p>
            <a:pPr>
              <a:spcAft>
                <a:spcPts val="500"/>
              </a:spcAft>
            </a:pPr>
            <a:r>
              <a:rPr lang="sv-SE" sz="900" b="1" dirty="0"/>
              <a:t>V38</a:t>
            </a:r>
          </a:p>
          <a:p>
            <a:pPr>
              <a:spcAft>
                <a:spcPts val="500"/>
              </a:spcAft>
            </a:pPr>
            <a:r>
              <a:rPr lang="sv-SE" sz="900" b="1" dirty="0"/>
              <a:t>V39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66F4274-8EBB-9A52-C9F0-40190BA752D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363693" y="776940"/>
            <a:ext cx="3714162" cy="53267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87396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12722D0-36B3-D073-11B1-8AAEE79D8FA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78837" y="-1015081"/>
            <a:ext cx="9144000" cy="1768899"/>
          </a:xfrm>
        </p:spPr>
        <p:txBody>
          <a:bodyPr/>
          <a:lstStyle/>
          <a:p>
            <a:r>
              <a:rPr lang="sv-SE" b="1" dirty="0">
                <a:solidFill>
                  <a:schemeClr val="bg1"/>
                </a:solidFill>
                <a:latin typeface="Arial Narrow" panose="020B0606020202030204" pitchFamily="34" charset="0"/>
              </a:rPr>
              <a:t>XEM</a:t>
            </a:r>
            <a:endParaRPr lang="sv-SE" dirty="0">
              <a:solidFill>
                <a:schemeClr val="bg1"/>
              </a:solidFill>
            </a:endParaRP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0E11DDB2-674D-4057-3321-BCBC6E5143A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34011" y="325134"/>
            <a:ext cx="6184002" cy="653552"/>
          </a:xfrm>
        </p:spPr>
        <p:txBody>
          <a:bodyPr>
            <a:noAutofit/>
          </a:bodyPr>
          <a:lstStyle/>
          <a:p>
            <a:pPr algn="l">
              <a:lnSpc>
                <a:spcPct val="120000"/>
              </a:lnSpc>
            </a:pPr>
            <a:r>
              <a:rPr lang="sv-SE" sz="3600" dirty="0">
                <a:solidFill>
                  <a:srgbClr val="0C4483"/>
                </a:solidFill>
                <a:latin typeface="Arial Narrow" panose="020B0606020202030204" pitchFamily="34" charset="0"/>
                <a:ea typeface="Verdana" panose="020B0604030504040204" pitchFamily="34" charset="0"/>
              </a:rPr>
              <a:t>SKÖTSEL AV VILDMANNAVALLEN</a:t>
            </a:r>
            <a:endParaRPr lang="sv-SE" sz="3600" dirty="0">
              <a:solidFill>
                <a:srgbClr val="0C4483"/>
              </a:solidFill>
              <a:latin typeface="Arial Narrow" panose="020B0606020202030204" pitchFamily="34" charset="0"/>
            </a:endParaRPr>
          </a:p>
        </p:txBody>
      </p:sp>
      <p:pic>
        <p:nvPicPr>
          <p:cNvPr id="12" name="Bildobjekt 11">
            <a:extLst>
              <a:ext uri="{FF2B5EF4-FFF2-40B4-BE49-F238E27FC236}">
                <a16:creationId xmlns:a16="http://schemas.microsoft.com/office/drawing/2014/main" id="{0B95C749-1A1D-5F70-D1BE-576AB8CF2119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867" y="294287"/>
            <a:ext cx="1038970" cy="1135862"/>
          </a:xfrm>
          <a:prstGeom prst="rect">
            <a:avLst/>
          </a:prstGeom>
        </p:spPr>
      </p:pic>
      <p:pic>
        <p:nvPicPr>
          <p:cNvPr id="18" name="Bildobjekt 17">
            <a:extLst>
              <a:ext uri="{FF2B5EF4-FFF2-40B4-BE49-F238E27FC236}">
                <a16:creationId xmlns:a16="http://schemas.microsoft.com/office/drawing/2014/main" id="{84CD43E8-43CD-029D-29C3-AC25CB61F48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59837" y="325134"/>
            <a:ext cx="252000" cy="252000"/>
          </a:xfrm>
          <a:prstGeom prst="rect">
            <a:avLst/>
          </a:prstGeom>
        </p:spPr>
      </p:pic>
      <p:pic>
        <p:nvPicPr>
          <p:cNvPr id="20" name="Bildobjekt 19">
            <a:extLst>
              <a:ext uri="{FF2B5EF4-FFF2-40B4-BE49-F238E27FC236}">
                <a16:creationId xmlns:a16="http://schemas.microsoft.com/office/drawing/2014/main" id="{DB71D8C5-2229-1565-66DA-AA62B74B9F5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5012" y="481205"/>
            <a:ext cx="316288" cy="316288"/>
          </a:xfrm>
          <a:prstGeom prst="rect">
            <a:avLst/>
          </a:prstGeom>
        </p:spPr>
      </p:pic>
      <p:sp>
        <p:nvSpPr>
          <p:cNvPr id="6" name="Rektangel 5">
            <a:extLst>
              <a:ext uri="{FF2B5EF4-FFF2-40B4-BE49-F238E27FC236}">
                <a16:creationId xmlns:a16="http://schemas.microsoft.com/office/drawing/2014/main" id="{E82A8375-2CC4-AB99-2687-FFAB457B7196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-1" y="6433930"/>
            <a:ext cx="12192001" cy="424070"/>
          </a:xfrm>
          <a:prstGeom prst="rect">
            <a:avLst/>
          </a:prstGeom>
          <a:solidFill>
            <a:srgbClr val="0F458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id="{B23B3ECB-9183-E1F4-CFF6-8E86271A841E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" y="6324317"/>
            <a:ext cx="12192000" cy="132143"/>
          </a:xfrm>
          <a:prstGeom prst="rect">
            <a:avLst/>
          </a:prstGeom>
          <a:solidFill>
            <a:srgbClr val="B5976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4" name="Underrubrik 2">
            <a:extLst>
              <a:ext uri="{FF2B5EF4-FFF2-40B4-BE49-F238E27FC236}">
                <a16:creationId xmlns:a16="http://schemas.microsoft.com/office/drawing/2014/main" id="{2C16B428-6EA1-C736-0433-FAD457631601}"/>
              </a:ext>
            </a:extLst>
          </p:cNvPr>
          <p:cNvSpPr txBox="1">
            <a:spLocks/>
          </p:cNvSpPr>
          <p:nvPr/>
        </p:nvSpPr>
        <p:spPr>
          <a:xfrm>
            <a:off x="540960" y="4448824"/>
            <a:ext cx="9079724" cy="93045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sv-SE" sz="1400" dirty="0"/>
          </a:p>
        </p:txBody>
      </p:sp>
      <p:pic>
        <p:nvPicPr>
          <p:cNvPr id="15" name="Bildobjekt 14" descr="En bild som visar logotyp&#10;&#10;Automatiskt genererad beskrivning">
            <a:extLst>
              <a:ext uri="{FF2B5EF4-FFF2-40B4-BE49-F238E27FC236}">
                <a16:creationId xmlns:a16="http://schemas.microsoft.com/office/drawing/2014/main" id="{5E893256-689C-0FAC-4D07-07056E4D83CC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03504" y="3225151"/>
            <a:ext cx="5387958" cy="5387958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1D8CB8CE-3D47-585A-A68C-EF6B11EF810F}"/>
              </a:ext>
            </a:extLst>
          </p:cNvPr>
          <p:cNvSpPr txBox="1"/>
          <p:nvPr/>
        </p:nvSpPr>
        <p:spPr>
          <a:xfrm>
            <a:off x="1441837" y="1044624"/>
            <a:ext cx="79515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2000" dirty="0">
                <a:latin typeface="Arial" panose="020B0604020202020204" pitchFamily="34" charset="0"/>
                <a:cs typeface="Arial" panose="020B0604020202020204" pitchFamily="34" charset="0"/>
              </a:rPr>
              <a:t>STÄDA IN KIOSKEN vid uppstart samt innan sommaruppehållet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4BEFFC7-635D-54B4-399A-CC6EA365A8D2}"/>
              </a:ext>
            </a:extLst>
          </p:cNvPr>
          <p:cNvSpPr txBox="1"/>
          <p:nvPr/>
        </p:nvSpPr>
        <p:spPr>
          <a:xfrm>
            <a:off x="1100982" y="1672115"/>
            <a:ext cx="9990034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>
              <a:spcBef>
                <a:spcPts val="0"/>
              </a:spcBef>
              <a:spcAft>
                <a:spcPts val="600"/>
              </a:spcAft>
            </a:pPr>
            <a:r>
              <a:rPr lang="sv-SE" sz="1800" b="0" i="0" u="none" strike="noStrike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Uppstart kiosken </a:t>
            </a:r>
            <a:endParaRPr lang="sv-SE" b="0" dirty="0">
              <a:effectLst/>
              <a:cs typeface="Arial" panose="020B0604020202020204" pitchFamily="34" charset="0"/>
            </a:endParaRPr>
          </a:p>
          <a:p>
            <a:pPr rtl="0" fontAlgn="base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sv-SE" sz="1800" b="0" i="0" u="none" strike="noStrike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Torka ur frysen och kylskåpet, sätt igång båda</a:t>
            </a:r>
          </a:p>
          <a:p>
            <a:pPr rtl="0" fontAlgn="base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sv-SE" sz="1800" b="0" i="0" u="none" strike="noStrike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Sopa ur kiosken</a:t>
            </a:r>
          </a:p>
          <a:p>
            <a:pPr rtl="0" fontAlgn="base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sv-SE" sz="1800" b="0" i="0" u="none" strike="noStrike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Torka av bänkytor </a:t>
            </a:r>
          </a:p>
          <a:p>
            <a:pPr rtl="0" fontAlgn="base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sv-SE" sz="1800" b="0" i="0" u="none" strike="noStrike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Släng skräp i sopsäckar (och i containern om den kommit på plats)</a:t>
            </a:r>
          </a:p>
          <a:p>
            <a:pPr rtl="0" fontAlgn="base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sv-SE" sz="1800" b="0" i="0" u="none" strike="noStrike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Diska av kastruller och annat (görs inne i huvudbyggnaden)</a:t>
            </a:r>
          </a:p>
          <a:p>
            <a:pPr rtl="0" fontAlgn="base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sv-SE" sz="1800" b="0" i="0" u="none" strike="noStrike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Diska/skölj ur vattendunkar</a:t>
            </a:r>
          </a:p>
          <a:p>
            <a:pPr rtl="0">
              <a:spcBef>
                <a:spcPts val="0"/>
              </a:spcBef>
              <a:spcAft>
                <a:spcPts val="600"/>
              </a:spcAft>
            </a:pPr>
            <a:br>
              <a:rPr lang="sv-SE" b="0" dirty="0">
                <a:effectLst/>
                <a:cs typeface="Arial" panose="020B0604020202020204" pitchFamily="34" charset="0"/>
              </a:rPr>
            </a:br>
            <a:r>
              <a:rPr lang="sv-SE" sz="1800" b="0" i="0" u="none" strike="noStrike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Uppgifter uppstart som </a:t>
            </a:r>
            <a:r>
              <a:rPr lang="sv-SE" sz="1800" b="1" i="0" u="none" strike="noStrike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STYRELSEN</a:t>
            </a:r>
            <a:r>
              <a:rPr lang="sv-SE" sz="1800" b="0" i="0" u="none" strike="noStrike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gör:</a:t>
            </a:r>
            <a:endParaRPr lang="sv-SE" b="0" dirty="0">
              <a:effectLst/>
              <a:cs typeface="Arial" panose="020B0604020202020204" pitchFamily="34" charset="0"/>
            </a:endParaRPr>
          </a:p>
          <a:p>
            <a:pPr rtl="0" fontAlgn="base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sv-SE" sz="1800" b="0" i="0" u="none" strike="noStrike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Inventera material och ev. göra inköp</a:t>
            </a:r>
          </a:p>
          <a:p>
            <a:pPr rtl="0" fontAlgn="base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sv-SE" sz="1800" b="0" i="0" u="none" strike="noStrike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Fyller på pärmen med </a:t>
            </a:r>
            <a:r>
              <a:rPr lang="sv-SE" sz="1800" b="0" i="0" u="none" strike="noStrike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swishkoder</a:t>
            </a:r>
            <a:endParaRPr lang="sv-SE" sz="1800" b="0" i="0" u="none" strike="noStrike" dirty="0">
              <a:solidFill>
                <a:srgbClr val="000000"/>
              </a:solidFill>
              <a:effectLst/>
              <a:cs typeface="Arial" panose="020B0604020202020204" pitchFamily="34" charset="0"/>
            </a:endParaRPr>
          </a:p>
          <a:p>
            <a:pPr rtl="0" fontAlgn="base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sv-SE" sz="1800" b="0" i="0" u="none" strike="noStrike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Instruktioner för kiosken /förhållningsregler</a:t>
            </a:r>
          </a:p>
        </p:txBody>
      </p:sp>
    </p:spTree>
    <p:extLst>
      <p:ext uri="{BB962C8B-B14F-4D97-AF65-F5344CB8AC3E}">
        <p14:creationId xmlns:p14="http://schemas.microsoft.com/office/powerpoint/2010/main" val="27767225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12722D0-36B3-D073-11B1-8AAEE79D8FA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78837" y="-1015081"/>
            <a:ext cx="9144000" cy="1768899"/>
          </a:xfrm>
        </p:spPr>
        <p:txBody>
          <a:bodyPr/>
          <a:lstStyle/>
          <a:p>
            <a:r>
              <a:rPr lang="sv-SE" b="1" dirty="0">
                <a:solidFill>
                  <a:schemeClr val="bg1"/>
                </a:solidFill>
                <a:latin typeface="Arial Narrow" panose="020B0606020202030204" pitchFamily="34" charset="0"/>
              </a:rPr>
              <a:t>XEM</a:t>
            </a:r>
            <a:endParaRPr lang="sv-SE" dirty="0">
              <a:solidFill>
                <a:schemeClr val="bg1"/>
              </a:solidFill>
            </a:endParaRP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0E11DDB2-674D-4057-3321-BCBC6E5143A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34011" y="325134"/>
            <a:ext cx="6184002" cy="653552"/>
          </a:xfrm>
        </p:spPr>
        <p:txBody>
          <a:bodyPr>
            <a:noAutofit/>
          </a:bodyPr>
          <a:lstStyle/>
          <a:p>
            <a:pPr algn="l">
              <a:lnSpc>
                <a:spcPct val="120000"/>
              </a:lnSpc>
            </a:pPr>
            <a:r>
              <a:rPr lang="sv-SE" sz="3600" dirty="0">
                <a:solidFill>
                  <a:srgbClr val="0C4483"/>
                </a:solidFill>
                <a:latin typeface="Arial Narrow" panose="020B0606020202030204" pitchFamily="34" charset="0"/>
                <a:ea typeface="Verdana" panose="020B0604030504040204" pitchFamily="34" charset="0"/>
              </a:rPr>
              <a:t>SKÖTSEL AV VILDMANNAVALLEN</a:t>
            </a:r>
            <a:endParaRPr lang="sv-SE" sz="3600" dirty="0">
              <a:solidFill>
                <a:srgbClr val="0C4483"/>
              </a:solidFill>
              <a:latin typeface="Arial Narrow" panose="020B0606020202030204" pitchFamily="34" charset="0"/>
            </a:endParaRPr>
          </a:p>
        </p:txBody>
      </p:sp>
      <p:pic>
        <p:nvPicPr>
          <p:cNvPr id="12" name="Bildobjekt 11">
            <a:extLst>
              <a:ext uri="{FF2B5EF4-FFF2-40B4-BE49-F238E27FC236}">
                <a16:creationId xmlns:a16="http://schemas.microsoft.com/office/drawing/2014/main" id="{0B95C749-1A1D-5F70-D1BE-576AB8CF2119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867" y="294287"/>
            <a:ext cx="1038970" cy="1135862"/>
          </a:xfrm>
          <a:prstGeom prst="rect">
            <a:avLst/>
          </a:prstGeom>
        </p:spPr>
      </p:pic>
      <p:pic>
        <p:nvPicPr>
          <p:cNvPr id="18" name="Bildobjekt 17">
            <a:extLst>
              <a:ext uri="{FF2B5EF4-FFF2-40B4-BE49-F238E27FC236}">
                <a16:creationId xmlns:a16="http://schemas.microsoft.com/office/drawing/2014/main" id="{84CD43E8-43CD-029D-29C3-AC25CB61F48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59837" y="325134"/>
            <a:ext cx="252000" cy="252000"/>
          </a:xfrm>
          <a:prstGeom prst="rect">
            <a:avLst/>
          </a:prstGeom>
        </p:spPr>
      </p:pic>
      <p:pic>
        <p:nvPicPr>
          <p:cNvPr id="20" name="Bildobjekt 19">
            <a:extLst>
              <a:ext uri="{FF2B5EF4-FFF2-40B4-BE49-F238E27FC236}">
                <a16:creationId xmlns:a16="http://schemas.microsoft.com/office/drawing/2014/main" id="{DB71D8C5-2229-1565-66DA-AA62B74B9F5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5012" y="481205"/>
            <a:ext cx="316288" cy="316288"/>
          </a:xfrm>
          <a:prstGeom prst="rect">
            <a:avLst/>
          </a:prstGeom>
        </p:spPr>
      </p:pic>
      <p:sp>
        <p:nvSpPr>
          <p:cNvPr id="6" name="Rektangel 5">
            <a:extLst>
              <a:ext uri="{FF2B5EF4-FFF2-40B4-BE49-F238E27FC236}">
                <a16:creationId xmlns:a16="http://schemas.microsoft.com/office/drawing/2014/main" id="{E82A8375-2CC4-AB99-2687-FFAB457B7196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-1" y="6433930"/>
            <a:ext cx="12192001" cy="424070"/>
          </a:xfrm>
          <a:prstGeom prst="rect">
            <a:avLst/>
          </a:prstGeom>
          <a:solidFill>
            <a:srgbClr val="0F458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id="{B23B3ECB-9183-E1F4-CFF6-8E86271A841E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" y="6324317"/>
            <a:ext cx="12192000" cy="132143"/>
          </a:xfrm>
          <a:prstGeom prst="rect">
            <a:avLst/>
          </a:prstGeom>
          <a:solidFill>
            <a:srgbClr val="B5976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4" name="Underrubrik 2">
            <a:extLst>
              <a:ext uri="{FF2B5EF4-FFF2-40B4-BE49-F238E27FC236}">
                <a16:creationId xmlns:a16="http://schemas.microsoft.com/office/drawing/2014/main" id="{2C16B428-6EA1-C736-0433-FAD457631601}"/>
              </a:ext>
            </a:extLst>
          </p:cNvPr>
          <p:cNvSpPr txBox="1">
            <a:spLocks/>
          </p:cNvSpPr>
          <p:nvPr/>
        </p:nvSpPr>
        <p:spPr>
          <a:xfrm>
            <a:off x="540960" y="4448824"/>
            <a:ext cx="9079724" cy="93045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sv-SE" sz="1400" dirty="0"/>
          </a:p>
        </p:txBody>
      </p:sp>
      <p:pic>
        <p:nvPicPr>
          <p:cNvPr id="15" name="Bildobjekt 14" descr="En bild som visar logotyp&#10;&#10;Automatiskt genererad beskrivning">
            <a:extLst>
              <a:ext uri="{FF2B5EF4-FFF2-40B4-BE49-F238E27FC236}">
                <a16:creationId xmlns:a16="http://schemas.microsoft.com/office/drawing/2014/main" id="{5E893256-689C-0FAC-4D07-07056E4D83CC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03504" y="3225151"/>
            <a:ext cx="5387958" cy="5387958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1D8CB8CE-3D47-585A-A68C-EF6B11EF810F}"/>
              </a:ext>
            </a:extLst>
          </p:cNvPr>
          <p:cNvSpPr txBox="1"/>
          <p:nvPr/>
        </p:nvSpPr>
        <p:spPr>
          <a:xfrm>
            <a:off x="1441837" y="1044624"/>
            <a:ext cx="79515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2000" dirty="0">
                <a:latin typeface="Arial" panose="020B0604020202020204" pitchFamily="34" charset="0"/>
                <a:cs typeface="Arial" panose="020B0604020202020204" pitchFamily="34" charset="0"/>
              </a:rPr>
              <a:t>STÄDA BOLLFÖRRÅDET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4BEFFC7-635D-54B4-399A-CC6EA365A8D2}"/>
              </a:ext>
            </a:extLst>
          </p:cNvPr>
          <p:cNvSpPr txBox="1"/>
          <p:nvPr/>
        </p:nvSpPr>
        <p:spPr>
          <a:xfrm>
            <a:off x="1100982" y="1672115"/>
            <a:ext cx="9990034" cy="43140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sv-SE" sz="1800" b="1" i="0" u="none" strike="noStrike" dirty="0">
                <a:solidFill>
                  <a:srgbClr val="0C55A2"/>
                </a:solidFill>
                <a:effectLst/>
                <a:latin typeface="Calibri" panose="020F0502020204030204" pitchFamily="34" charset="0"/>
              </a:rPr>
              <a:t>Alla lag </a:t>
            </a:r>
            <a:r>
              <a:rPr lang="sv-SE" sz="1800" b="0" i="0" u="none" strike="noStrike" dirty="0">
                <a:solidFill>
                  <a:srgbClr val="0C55A2"/>
                </a:solidFill>
                <a:effectLst/>
                <a:latin typeface="Calibri" panose="020F0502020204030204" pitchFamily="34" charset="0"/>
              </a:rPr>
              <a:t>får i uppgift att börja med att gå igenom sitt fack och lämna vidare allt man inte har behov av till ett särskilt fack i förrådet. Det som är trasigt eller inte går att använda längre slänger respektive lag.</a:t>
            </a:r>
            <a:endParaRPr lang="sv-SE" b="0" dirty="0">
              <a:effectLst/>
            </a:endParaRPr>
          </a:p>
          <a:p>
            <a:pPr rtl="0">
              <a:spcBef>
                <a:spcPts val="1000"/>
              </a:spcBef>
              <a:spcAft>
                <a:spcPts val="0"/>
              </a:spcAft>
            </a:pPr>
            <a:r>
              <a:rPr lang="sv-SE" sz="1800" b="1" i="0" u="none" strike="noStrike" dirty="0">
                <a:solidFill>
                  <a:srgbClr val="0C55A2"/>
                </a:solidFill>
                <a:effectLst/>
                <a:latin typeface="Calibri" panose="020F0502020204030204" pitchFamily="34" charset="0"/>
              </a:rPr>
              <a:t>KANSLIET</a:t>
            </a:r>
            <a:r>
              <a:rPr lang="sv-SE" sz="1800" b="0" i="0" u="none" strike="noStrike" dirty="0">
                <a:solidFill>
                  <a:srgbClr val="0C55A2"/>
                </a:solidFill>
                <a:effectLst/>
                <a:latin typeface="Calibri" panose="020F0502020204030204" pitchFamily="34" charset="0"/>
              </a:rPr>
              <a:t> MÄRKER UPP HYLLORNA, uppdatering  </a:t>
            </a:r>
            <a:r>
              <a:rPr lang="sv-SE" sz="1800" b="0" i="0" u="none" strike="noStrike" dirty="0" err="1">
                <a:solidFill>
                  <a:srgbClr val="0C55A2"/>
                </a:solidFill>
                <a:effectLst/>
                <a:latin typeface="Calibri" panose="020F0502020204030204" pitchFamily="34" charset="0"/>
              </a:rPr>
              <a:t>mht</a:t>
            </a:r>
            <a:r>
              <a:rPr lang="sv-SE" sz="1800" b="0" i="0" u="none" strike="noStrike" dirty="0">
                <a:solidFill>
                  <a:srgbClr val="0C55A2"/>
                </a:solidFill>
                <a:effectLst/>
                <a:latin typeface="Calibri" panose="020F0502020204030204" pitchFamily="34" charset="0"/>
              </a:rPr>
              <a:t> lag som </a:t>
            </a:r>
            <a:r>
              <a:rPr lang="sv-SE" sz="1800" b="0" i="0" u="none" strike="noStrike" dirty="0" err="1">
                <a:solidFill>
                  <a:srgbClr val="0C55A2"/>
                </a:solidFill>
                <a:effectLst/>
                <a:latin typeface="Calibri" panose="020F0502020204030204" pitchFamily="34" charset="0"/>
              </a:rPr>
              <a:t>ev</a:t>
            </a:r>
            <a:r>
              <a:rPr lang="sv-SE" sz="1800" b="0" i="0" u="none" strike="noStrike" dirty="0">
                <a:solidFill>
                  <a:srgbClr val="0C55A2"/>
                </a:solidFill>
                <a:effectLst/>
                <a:latin typeface="Calibri" panose="020F0502020204030204" pitchFamily="34" charset="0"/>
              </a:rPr>
              <a:t> inte längre är kvar samt nytillkomna lag</a:t>
            </a:r>
            <a:endParaRPr lang="sv-SE" b="0" dirty="0">
              <a:effectLst/>
            </a:endParaRPr>
          </a:p>
          <a:p>
            <a:pPr rtl="0">
              <a:spcBef>
                <a:spcPts val="1000"/>
              </a:spcBef>
              <a:spcAft>
                <a:spcPts val="0"/>
              </a:spcAft>
            </a:pPr>
            <a:r>
              <a:rPr lang="sv-SE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STÄDNING</a:t>
            </a:r>
            <a:endParaRPr lang="sv-SE" b="0" dirty="0">
              <a:effectLst/>
            </a:endParaRPr>
          </a:p>
          <a:p>
            <a:pPr rtl="0" fontAlgn="base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sv-SE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Sopa ur förrådet, </a:t>
            </a:r>
            <a:endParaRPr lang="sv-SE" sz="1800" b="0" i="0" u="none" strike="noStrike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rtl="0" fontAlgn="base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sv-SE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Se över hyllan med koner, sortera</a:t>
            </a:r>
            <a:endParaRPr lang="sv-SE" sz="1800" b="0" i="0" u="none" strike="noStrike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rtl="0" fontAlgn="base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sv-SE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Slänga det som är skräp</a:t>
            </a:r>
            <a:endParaRPr lang="sv-SE" sz="1800" b="0" i="0" u="none" strike="noStrike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rtl="0">
              <a:spcBef>
                <a:spcPts val="1000"/>
              </a:spcBef>
              <a:spcAft>
                <a:spcPts val="0"/>
              </a:spcAft>
            </a:pPr>
            <a:br>
              <a:rPr lang="sv-SE" b="0" dirty="0">
                <a:effectLst/>
              </a:rPr>
            </a:br>
            <a:r>
              <a:rPr lang="sv-SE" sz="1800" b="1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STYRELSEN</a:t>
            </a:r>
            <a:r>
              <a:rPr lang="sv-SE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INVENTERAR GEMENSAMT MATERIAL OCH GÖR EV KOMPLETTERINGSINKÖP</a:t>
            </a:r>
            <a:endParaRPr lang="sv-SE" b="0" dirty="0">
              <a:effectLst/>
            </a:endParaRPr>
          </a:p>
          <a:p>
            <a:pPr rtl="0">
              <a:spcBef>
                <a:spcPts val="1000"/>
              </a:spcBef>
              <a:spcAft>
                <a:spcPts val="0"/>
              </a:spcAft>
            </a:pPr>
            <a:r>
              <a:rPr lang="sv-SE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Plocka ihop och släng gammalt material</a:t>
            </a:r>
            <a:endParaRPr lang="sv-SE" b="0" dirty="0">
              <a:effectLst/>
            </a:endParaRPr>
          </a:p>
          <a:p>
            <a:br>
              <a:rPr lang="sv-SE" dirty="0"/>
            </a:br>
            <a:endParaRPr lang="sv-SE" sz="1800" b="0" i="0" u="none" strike="noStrike" dirty="0">
              <a:solidFill>
                <a:srgbClr val="000000"/>
              </a:solidFill>
              <a:effectLst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57480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12722D0-36B3-D073-11B1-8AAEE79D8FA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78837" y="-1015081"/>
            <a:ext cx="9144000" cy="1768899"/>
          </a:xfrm>
        </p:spPr>
        <p:txBody>
          <a:bodyPr/>
          <a:lstStyle/>
          <a:p>
            <a:r>
              <a:rPr lang="sv-SE" b="1" dirty="0">
                <a:solidFill>
                  <a:schemeClr val="bg1"/>
                </a:solidFill>
                <a:latin typeface="Arial Narrow" panose="020B0606020202030204" pitchFamily="34" charset="0"/>
              </a:rPr>
              <a:t>XEM</a:t>
            </a:r>
            <a:endParaRPr lang="sv-SE" dirty="0">
              <a:solidFill>
                <a:schemeClr val="bg1"/>
              </a:solidFill>
            </a:endParaRP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0E11DDB2-674D-4057-3321-BCBC6E5143A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34011" y="325134"/>
            <a:ext cx="6184002" cy="653552"/>
          </a:xfrm>
        </p:spPr>
        <p:txBody>
          <a:bodyPr>
            <a:noAutofit/>
          </a:bodyPr>
          <a:lstStyle/>
          <a:p>
            <a:pPr algn="l">
              <a:lnSpc>
                <a:spcPct val="120000"/>
              </a:lnSpc>
            </a:pPr>
            <a:r>
              <a:rPr lang="sv-SE" sz="3600" dirty="0">
                <a:solidFill>
                  <a:srgbClr val="0C4483"/>
                </a:solidFill>
                <a:latin typeface="Arial Narrow" panose="020B0606020202030204" pitchFamily="34" charset="0"/>
                <a:ea typeface="Verdana" panose="020B0604030504040204" pitchFamily="34" charset="0"/>
              </a:rPr>
              <a:t>SKÖTSEL AV VILDMANNAVALLEN</a:t>
            </a:r>
            <a:endParaRPr lang="sv-SE" sz="3600" dirty="0">
              <a:solidFill>
                <a:srgbClr val="0C4483"/>
              </a:solidFill>
              <a:latin typeface="Arial Narrow" panose="020B0606020202030204" pitchFamily="34" charset="0"/>
            </a:endParaRPr>
          </a:p>
        </p:txBody>
      </p:sp>
      <p:pic>
        <p:nvPicPr>
          <p:cNvPr id="12" name="Bildobjekt 11">
            <a:extLst>
              <a:ext uri="{FF2B5EF4-FFF2-40B4-BE49-F238E27FC236}">
                <a16:creationId xmlns:a16="http://schemas.microsoft.com/office/drawing/2014/main" id="{0B95C749-1A1D-5F70-D1BE-576AB8CF2119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867" y="294287"/>
            <a:ext cx="1038970" cy="1135862"/>
          </a:xfrm>
          <a:prstGeom prst="rect">
            <a:avLst/>
          </a:prstGeom>
        </p:spPr>
      </p:pic>
      <p:pic>
        <p:nvPicPr>
          <p:cNvPr id="18" name="Bildobjekt 17">
            <a:extLst>
              <a:ext uri="{FF2B5EF4-FFF2-40B4-BE49-F238E27FC236}">
                <a16:creationId xmlns:a16="http://schemas.microsoft.com/office/drawing/2014/main" id="{84CD43E8-43CD-029D-29C3-AC25CB61F48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59837" y="325134"/>
            <a:ext cx="252000" cy="252000"/>
          </a:xfrm>
          <a:prstGeom prst="rect">
            <a:avLst/>
          </a:prstGeom>
        </p:spPr>
      </p:pic>
      <p:pic>
        <p:nvPicPr>
          <p:cNvPr id="20" name="Bildobjekt 19">
            <a:extLst>
              <a:ext uri="{FF2B5EF4-FFF2-40B4-BE49-F238E27FC236}">
                <a16:creationId xmlns:a16="http://schemas.microsoft.com/office/drawing/2014/main" id="{DB71D8C5-2229-1565-66DA-AA62B74B9F5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5012" y="481205"/>
            <a:ext cx="316288" cy="316288"/>
          </a:xfrm>
          <a:prstGeom prst="rect">
            <a:avLst/>
          </a:prstGeom>
        </p:spPr>
      </p:pic>
      <p:sp>
        <p:nvSpPr>
          <p:cNvPr id="6" name="Rektangel 5">
            <a:extLst>
              <a:ext uri="{FF2B5EF4-FFF2-40B4-BE49-F238E27FC236}">
                <a16:creationId xmlns:a16="http://schemas.microsoft.com/office/drawing/2014/main" id="{E82A8375-2CC4-AB99-2687-FFAB457B7196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-1" y="6433930"/>
            <a:ext cx="12192001" cy="424070"/>
          </a:xfrm>
          <a:prstGeom prst="rect">
            <a:avLst/>
          </a:prstGeom>
          <a:solidFill>
            <a:srgbClr val="0F458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id="{B23B3ECB-9183-E1F4-CFF6-8E86271A841E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" y="6324317"/>
            <a:ext cx="12192000" cy="132143"/>
          </a:xfrm>
          <a:prstGeom prst="rect">
            <a:avLst/>
          </a:prstGeom>
          <a:solidFill>
            <a:srgbClr val="B5976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4" name="Underrubrik 2">
            <a:extLst>
              <a:ext uri="{FF2B5EF4-FFF2-40B4-BE49-F238E27FC236}">
                <a16:creationId xmlns:a16="http://schemas.microsoft.com/office/drawing/2014/main" id="{2C16B428-6EA1-C736-0433-FAD457631601}"/>
              </a:ext>
            </a:extLst>
          </p:cNvPr>
          <p:cNvSpPr txBox="1">
            <a:spLocks/>
          </p:cNvSpPr>
          <p:nvPr/>
        </p:nvSpPr>
        <p:spPr>
          <a:xfrm>
            <a:off x="540960" y="4448824"/>
            <a:ext cx="9079724" cy="93045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sv-SE" sz="1400" dirty="0"/>
          </a:p>
        </p:txBody>
      </p:sp>
      <p:pic>
        <p:nvPicPr>
          <p:cNvPr id="15" name="Bildobjekt 14" descr="En bild som visar logotyp&#10;&#10;Automatiskt genererad beskrivning">
            <a:extLst>
              <a:ext uri="{FF2B5EF4-FFF2-40B4-BE49-F238E27FC236}">
                <a16:creationId xmlns:a16="http://schemas.microsoft.com/office/drawing/2014/main" id="{5E893256-689C-0FAC-4D07-07056E4D83CC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03504" y="3225151"/>
            <a:ext cx="5387958" cy="5387958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1D8CB8CE-3D47-585A-A68C-EF6B11EF810F}"/>
              </a:ext>
            </a:extLst>
          </p:cNvPr>
          <p:cNvSpPr txBox="1"/>
          <p:nvPr/>
        </p:nvSpPr>
        <p:spPr>
          <a:xfrm>
            <a:off x="1441837" y="1044624"/>
            <a:ext cx="79515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2000" dirty="0">
                <a:latin typeface="Arial" panose="020B0604020202020204" pitchFamily="34" charset="0"/>
                <a:cs typeface="Arial" panose="020B0604020202020204" pitchFamily="34" charset="0"/>
              </a:rPr>
              <a:t>STÄDA UTE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4BEFFC7-635D-54B4-399A-CC6EA365A8D2}"/>
              </a:ext>
            </a:extLst>
          </p:cNvPr>
          <p:cNvSpPr txBox="1"/>
          <p:nvPr/>
        </p:nvSpPr>
        <p:spPr>
          <a:xfrm>
            <a:off x="1100982" y="1672115"/>
            <a:ext cx="9990034" cy="21390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 fontAlgn="base">
              <a:spcBef>
                <a:spcPts val="0"/>
              </a:spcBef>
              <a:spcAft>
                <a:spcPts val="0"/>
              </a:spcAft>
            </a:pPr>
            <a:r>
              <a:rPr lang="sv-SE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STÄDNING (1 </a:t>
            </a:r>
            <a:r>
              <a:rPr lang="sv-SE" sz="1800" b="0" i="0" u="none" strike="noStrike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gg</a:t>
            </a:r>
            <a:r>
              <a:rPr lang="sv-SE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/vecka)</a:t>
            </a:r>
          </a:p>
          <a:p>
            <a:pPr rtl="0" fontAlgn="base">
              <a:spcBef>
                <a:spcPts val="0"/>
              </a:spcBef>
              <a:spcAft>
                <a:spcPts val="0"/>
              </a:spcAft>
            </a:pPr>
            <a:endParaRPr lang="sv-SE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sv-SE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Plocka skräp,</a:t>
            </a:r>
            <a:endParaRPr lang="sv-SE" sz="1800" b="0" i="0" u="none" strike="noStrike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rtl="0" fontAlgn="base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sv-SE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Tömma papperskorgar vid behov, </a:t>
            </a:r>
            <a:endParaRPr lang="sv-SE" sz="1800" b="0" i="0" u="none" strike="noStrike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rtl="0" fontAlgn="base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sv-SE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Sopa läktaren </a:t>
            </a:r>
            <a:endParaRPr lang="sv-SE" sz="1800" b="0" i="0" u="none" strike="noStrike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rtl="0" fontAlgn="base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sv-SE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Allmän översyn att det ser snyggt ut, meddela </a:t>
            </a:r>
            <a:r>
              <a:rPr lang="sv-SE" b="1" dirty="0">
                <a:solidFill>
                  <a:srgbClr val="000000"/>
                </a:solidFill>
                <a:latin typeface="Calibri" panose="020F0502020204030204" pitchFamily="34" charset="0"/>
              </a:rPr>
              <a:t>K</a:t>
            </a:r>
            <a:r>
              <a:rPr lang="sv-SE" sz="1800" b="1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ansliet</a:t>
            </a:r>
            <a:r>
              <a:rPr lang="sv-SE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om något är trasigt</a:t>
            </a:r>
            <a:endParaRPr lang="sv-SE" sz="1800" b="0" i="0" u="none" strike="noStrike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00305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12722D0-36B3-D073-11B1-8AAEE79D8FA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78837" y="-1015081"/>
            <a:ext cx="9144000" cy="1768899"/>
          </a:xfrm>
        </p:spPr>
        <p:txBody>
          <a:bodyPr/>
          <a:lstStyle/>
          <a:p>
            <a:r>
              <a:rPr lang="sv-SE" b="1" dirty="0">
                <a:solidFill>
                  <a:schemeClr val="bg1"/>
                </a:solidFill>
                <a:latin typeface="Arial Narrow" panose="020B0606020202030204" pitchFamily="34" charset="0"/>
              </a:rPr>
              <a:t>XEM</a:t>
            </a:r>
            <a:endParaRPr lang="sv-SE" dirty="0">
              <a:solidFill>
                <a:schemeClr val="bg1"/>
              </a:solidFill>
            </a:endParaRP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0E11DDB2-674D-4057-3321-BCBC6E5143A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34011" y="325134"/>
            <a:ext cx="6184002" cy="653552"/>
          </a:xfrm>
        </p:spPr>
        <p:txBody>
          <a:bodyPr>
            <a:noAutofit/>
          </a:bodyPr>
          <a:lstStyle/>
          <a:p>
            <a:pPr algn="l">
              <a:lnSpc>
                <a:spcPct val="120000"/>
              </a:lnSpc>
            </a:pPr>
            <a:r>
              <a:rPr lang="sv-SE" sz="3600" dirty="0">
                <a:solidFill>
                  <a:srgbClr val="0C4483"/>
                </a:solidFill>
                <a:latin typeface="Arial Narrow" panose="020B0606020202030204" pitchFamily="34" charset="0"/>
                <a:ea typeface="Verdana" panose="020B0604030504040204" pitchFamily="34" charset="0"/>
              </a:rPr>
              <a:t>SKÖTSEL AV VILDMANNAVALLEN</a:t>
            </a:r>
            <a:endParaRPr lang="sv-SE" sz="3600" dirty="0">
              <a:solidFill>
                <a:srgbClr val="0C4483"/>
              </a:solidFill>
              <a:latin typeface="Arial Narrow" panose="020B0606020202030204" pitchFamily="34" charset="0"/>
            </a:endParaRPr>
          </a:p>
        </p:txBody>
      </p:sp>
      <p:pic>
        <p:nvPicPr>
          <p:cNvPr id="12" name="Bildobjekt 11">
            <a:extLst>
              <a:ext uri="{FF2B5EF4-FFF2-40B4-BE49-F238E27FC236}">
                <a16:creationId xmlns:a16="http://schemas.microsoft.com/office/drawing/2014/main" id="{0B95C749-1A1D-5F70-D1BE-576AB8CF2119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867" y="294287"/>
            <a:ext cx="1038970" cy="1135862"/>
          </a:xfrm>
          <a:prstGeom prst="rect">
            <a:avLst/>
          </a:prstGeom>
        </p:spPr>
      </p:pic>
      <p:pic>
        <p:nvPicPr>
          <p:cNvPr id="18" name="Bildobjekt 17">
            <a:extLst>
              <a:ext uri="{FF2B5EF4-FFF2-40B4-BE49-F238E27FC236}">
                <a16:creationId xmlns:a16="http://schemas.microsoft.com/office/drawing/2014/main" id="{84CD43E8-43CD-029D-29C3-AC25CB61F48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59837" y="325134"/>
            <a:ext cx="252000" cy="252000"/>
          </a:xfrm>
          <a:prstGeom prst="rect">
            <a:avLst/>
          </a:prstGeom>
        </p:spPr>
      </p:pic>
      <p:pic>
        <p:nvPicPr>
          <p:cNvPr id="20" name="Bildobjekt 19">
            <a:extLst>
              <a:ext uri="{FF2B5EF4-FFF2-40B4-BE49-F238E27FC236}">
                <a16:creationId xmlns:a16="http://schemas.microsoft.com/office/drawing/2014/main" id="{DB71D8C5-2229-1565-66DA-AA62B74B9F5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5012" y="481205"/>
            <a:ext cx="316288" cy="316288"/>
          </a:xfrm>
          <a:prstGeom prst="rect">
            <a:avLst/>
          </a:prstGeom>
        </p:spPr>
      </p:pic>
      <p:sp>
        <p:nvSpPr>
          <p:cNvPr id="6" name="Rektangel 5">
            <a:extLst>
              <a:ext uri="{FF2B5EF4-FFF2-40B4-BE49-F238E27FC236}">
                <a16:creationId xmlns:a16="http://schemas.microsoft.com/office/drawing/2014/main" id="{E82A8375-2CC4-AB99-2687-FFAB457B7196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-1" y="6433930"/>
            <a:ext cx="12192001" cy="424070"/>
          </a:xfrm>
          <a:prstGeom prst="rect">
            <a:avLst/>
          </a:prstGeom>
          <a:solidFill>
            <a:srgbClr val="0F458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id="{B23B3ECB-9183-E1F4-CFF6-8E86271A841E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" y="6324317"/>
            <a:ext cx="12192000" cy="132143"/>
          </a:xfrm>
          <a:prstGeom prst="rect">
            <a:avLst/>
          </a:prstGeom>
          <a:solidFill>
            <a:srgbClr val="B5976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4" name="Underrubrik 2">
            <a:extLst>
              <a:ext uri="{FF2B5EF4-FFF2-40B4-BE49-F238E27FC236}">
                <a16:creationId xmlns:a16="http://schemas.microsoft.com/office/drawing/2014/main" id="{2C16B428-6EA1-C736-0433-FAD457631601}"/>
              </a:ext>
            </a:extLst>
          </p:cNvPr>
          <p:cNvSpPr txBox="1">
            <a:spLocks/>
          </p:cNvSpPr>
          <p:nvPr/>
        </p:nvSpPr>
        <p:spPr>
          <a:xfrm>
            <a:off x="540960" y="4448824"/>
            <a:ext cx="9079724" cy="93045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sv-SE" sz="1400" dirty="0"/>
          </a:p>
        </p:txBody>
      </p:sp>
      <p:pic>
        <p:nvPicPr>
          <p:cNvPr id="15" name="Bildobjekt 14" descr="En bild som visar logotyp&#10;&#10;Automatiskt genererad beskrivning">
            <a:extLst>
              <a:ext uri="{FF2B5EF4-FFF2-40B4-BE49-F238E27FC236}">
                <a16:creationId xmlns:a16="http://schemas.microsoft.com/office/drawing/2014/main" id="{5E893256-689C-0FAC-4D07-07056E4D83CC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03504" y="3225151"/>
            <a:ext cx="5387958" cy="5387958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1D8CB8CE-3D47-585A-A68C-EF6B11EF810F}"/>
              </a:ext>
            </a:extLst>
          </p:cNvPr>
          <p:cNvSpPr txBox="1"/>
          <p:nvPr/>
        </p:nvSpPr>
        <p:spPr>
          <a:xfrm>
            <a:off x="1441837" y="1044624"/>
            <a:ext cx="79515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2000" dirty="0">
                <a:latin typeface="Arial" panose="020B0604020202020204" pitchFamily="34" charset="0"/>
                <a:cs typeface="Arial" panose="020B0604020202020204" pitchFamily="34" charset="0"/>
              </a:rPr>
              <a:t>STÄDA INNE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4BEFFC7-635D-54B4-399A-CC6EA365A8D2}"/>
              </a:ext>
            </a:extLst>
          </p:cNvPr>
          <p:cNvSpPr txBox="1"/>
          <p:nvPr/>
        </p:nvSpPr>
        <p:spPr>
          <a:xfrm>
            <a:off x="1100982" y="1672115"/>
            <a:ext cx="9990034" cy="39292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sv-SE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STÄDNING (1 </a:t>
            </a:r>
            <a:r>
              <a:rPr lang="sv-SE" sz="1800" b="0" i="0" u="none" strike="noStrike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gg</a:t>
            </a:r>
            <a:r>
              <a:rPr lang="sv-SE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/vecka)</a:t>
            </a:r>
          </a:p>
          <a:p>
            <a:pPr rtl="0" fontAlgn="base">
              <a:spcBef>
                <a:spcPts val="0"/>
              </a:spcBef>
              <a:spcAft>
                <a:spcPts val="0"/>
              </a:spcAft>
            </a:pPr>
            <a:endParaRPr lang="sv-SE" sz="1800" b="0" i="0" u="none" strike="noStrike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sv-SE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sv-SE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Omklädningsrum 1 och 2 samt domarrummet inklusive duschutrymmen. </a:t>
            </a:r>
            <a:endParaRPr lang="sv-SE" b="0" dirty="0">
              <a:effectLst/>
            </a:endParaRPr>
          </a:p>
          <a:p>
            <a:pPr rtl="0" fontAlgn="base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sv-SE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Sopa golven (även under bänkarna). </a:t>
            </a:r>
            <a:endParaRPr lang="sv-SE" sz="1800" b="0" i="0" u="none" strike="noStrike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rtl="0" fontAlgn="base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sv-SE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Töm sopkorgarna</a:t>
            </a:r>
            <a:endParaRPr lang="sv-SE" sz="1800" b="0" i="0" u="none" strike="noStrike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rtl="0" fontAlgn="base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sv-SE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Städa inne på toaletterna – skölj ur handfat med svamp och rengöring, fyll på toapapper vid behov, töm sopkorgar. </a:t>
            </a:r>
            <a:endParaRPr lang="sv-SE" sz="1800" b="0" i="0" u="none" strike="noStrike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rtl="0" fontAlgn="base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sv-SE" sz="1800" b="0" i="0" u="none" strike="noStrike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Våttorka</a:t>
            </a:r>
            <a:r>
              <a:rPr lang="sv-SE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golven minst 1 gång under er </a:t>
            </a:r>
            <a:r>
              <a:rPr lang="sv-SE" sz="1800" b="0" i="0" u="none" strike="noStrike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städperiod</a:t>
            </a:r>
            <a:r>
              <a:rPr lang="sv-SE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.</a:t>
            </a:r>
            <a:endParaRPr lang="sv-SE" sz="1800" b="0" i="0" u="none" strike="noStrike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rtl="0" fontAlgn="base">
              <a:spcAft>
                <a:spcPts val="0"/>
              </a:spcAft>
            </a:pPr>
            <a:br>
              <a:rPr lang="sv-SE" b="0" dirty="0">
                <a:effectLst/>
              </a:rPr>
            </a:br>
            <a:r>
              <a:rPr lang="sv-SE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Städmaterial och sopsäckar mm finns i städskrubben i omklädningsrum 1?. </a:t>
            </a:r>
          </a:p>
          <a:p>
            <a:pPr rtl="0" fontAlgn="base">
              <a:spcAft>
                <a:spcPts val="0"/>
              </a:spcAft>
            </a:pPr>
            <a:r>
              <a:rPr lang="sv-SE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Meddela </a:t>
            </a:r>
            <a:r>
              <a:rPr lang="sv-SE" b="1" dirty="0">
                <a:solidFill>
                  <a:srgbClr val="000000"/>
                </a:solidFill>
                <a:latin typeface="Calibri" panose="020F0502020204030204" pitchFamily="34" charset="0"/>
              </a:rPr>
              <a:t>K</a:t>
            </a:r>
            <a:r>
              <a:rPr lang="sv-SE" sz="1800" b="1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ansliet</a:t>
            </a:r>
            <a:r>
              <a:rPr lang="sv-SE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om något är trasigt, saknas eller behöver fyllas på.</a:t>
            </a:r>
            <a:endParaRPr lang="sv-SE" sz="1800" b="0" i="0" u="none" strike="noStrike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38101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12722D0-36B3-D073-11B1-8AAEE79D8FA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78837" y="-1015081"/>
            <a:ext cx="9144000" cy="1768899"/>
          </a:xfrm>
        </p:spPr>
        <p:txBody>
          <a:bodyPr/>
          <a:lstStyle/>
          <a:p>
            <a:r>
              <a:rPr lang="sv-SE" b="1" dirty="0">
                <a:solidFill>
                  <a:schemeClr val="bg1"/>
                </a:solidFill>
                <a:latin typeface="Arial Narrow" panose="020B0606020202030204" pitchFamily="34" charset="0"/>
              </a:rPr>
              <a:t>XEM</a:t>
            </a:r>
            <a:endParaRPr lang="sv-SE" dirty="0">
              <a:solidFill>
                <a:schemeClr val="bg1"/>
              </a:solidFill>
            </a:endParaRP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0E11DDB2-674D-4057-3321-BCBC6E5143A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34011" y="325134"/>
            <a:ext cx="6184002" cy="653552"/>
          </a:xfrm>
        </p:spPr>
        <p:txBody>
          <a:bodyPr>
            <a:noAutofit/>
          </a:bodyPr>
          <a:lstStyle/>
          <a:p>
            <a:pPr algn="l">
              <a:lnSpc>
                <a:spcPct val="120000"/>
              </a:lnSpc>
            </a:pPr>
            <a:r>
              <a:rPr lang="sv-SE" sz="3600" dirty="0">
                <a:solidFill>
                  <a:srgbClr val="0C4483"/>
                </a:solidFill>
                <a:latin typeface="Arial Narrow" panose="020B0606020202030204" pitchFamily="34" charset="0"/>
                <a:ea typeface="Verdana" panose="020B0604030504040204" pitchFamily="34" charset="0"/>
              </a:rPr>
              <a:t>SKÖTSEL AV VILDMANNAVALLEN</a:t>
            </a:r>
            <a:endParaRPr lang="sv-SE" sz="3600" dirty="0">
              <a:solidFill>
                <a:srgbClr val="0C4483"/>
              </a:solidFill>
              <a:latin typeface="Arial Narrow" panose="020B0606020202030204" pitchFamily="34" charset="0"/>
            </a:endParaRPr>
          </a:p>
        </p:txBody>
      </p:sp>
      <p:pic>
        <p:nvPicPr>
          <p:cNvPr id="12" name="Bildobjekt 11">
            <a:extLst>
              <a:ext uri="{FF2B5EF4-FFF2-40B4-BE49-F238E27FC236}">
                <a16:creationId xmlns:a16="http://schemas.microsoft.com/office/drawing/2014/main" id="{0B95C749-1A1D-5F70-D1BE-576AB8CF2119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867" y="294287"/>
            <a:ext cx="1038970" cy="1135862"/>
          </a:xfrm>
          <a:prstGeom prst="rect">
            <a:avLst/>
          </a:prstGeom>
        </p:spPr>
      </p:pic>
      <p:pic>
        <p:nvPicPr>
          <p:cNvPr id="18" name="Bildobjekt 17">
            <a:extLst>
              <a:ext uri="{FF2B5EF4-FFF2-40B4-BE49-F238E27FC236}">
                <a16:creationId xmlns:a16="http://schemas.microsoft.com/office/drawing/2014/main" id="{84CD43E8-43CD-029D-29C3-AC25CB61F48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59837" y="325134"/>
            <a:ext cx="252000" cy="252000"/>
          </a:xfrm>
          <a:prstGeom prst="rect">
            <a:avLst/>
          </a:prstGeom>
        </p:spPr>
      </p:pic>
      <p:pic>
        <p:nvPicPr>
          <p:cNvPr id="20" name="Bildobjekt 19">
            <a:extLst>
              <a:ext uri="{FF2B5EF4-FFF2-40B4-BE49-F238E27FC236}">
                <a16:creationId xmlns:a16="http://schemas.microsoft.com/office/drawing/2014/main" id="{DB71D8C5-2229-1565-66DA-AA62B74B9F5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5012" y="481205"/>
            <a:ext cx="316288" cy="316288"/>
          </a:xfrm>
          <a:prstGeom prst="rect">
            <a:avLst/>
          </a:prstGeom>
        </p:spPr>
      </p:pic>
      <p:sp>
        <p:nvSpPr>
          <p:cNvPr id="6" name="Rektangel 5">
            <a:extLst>
              <a:ext uri="{FF2B5EF4-FFF2-40B4-BE49-F238E27FC236}">
                <a16:creationId xmlns:a16="http://schemas.microsoft.com/office/drawing/2014/main" id="{E82A8375-2CC4-AB99-2687-FFAB457B7196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-1" y="6433930"/>
            <a:ext cx="12192001" cy="424070"/>
          </a:xfrm>
          <a:prstGeom prst="rect">
            <a:avLst/>
          </a:prstGeom>
          <a:solidFill>
            <a:srgbClr val="0F458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id="{B23B3ECB-9183-E1F4-CFF6-8E86271A841E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" y="6324317"/>
            <a:ext cx="12192000" cy="132143"/>
          </a:xfrm>
          <a:prstGeom prst="rect">
            <a:avLst/>
          </a:prstGeom>
          <a:solidFill>
            <a:srgbClr val="B5976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4" name="Underrubrik 2">
            <a:extLst>
              <a:ext uri="{FF2B5EF4-FFF2-40B4-BE49-F238E27FC236}">
                <a16:creationId xmlns:a16="http://schemas.microsoft.com/office/drawing/2014/main" id="{2C16B428-6EA1-C736-0433-FAD457631601}"/>
              </a:ext>
            </a:extLst>
          </p:cNvPr>
          <p:cNvSpPr txBox="1">
            <a:spLocks/>
          </p:cNvSpPr>
          <p:nvPr/>
        </p:nvSpPr>
        <p:spPr>
          <a:xfrm>
            <a:off x="540960" y="4448824"/>
            <a:ext cx="9079724" cy="93045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sv-SE" sz="1400" dirty="0"/>
          </a:p>
        </p:txBody>
      </p:sp>
      <p:pic>
        <p:nvPicPr>
          <p:cNvPr id="15" name="Bildobjekt 14" descr="En bild som visar logotyp&#10;&#10;Automatiskt genererad beskrivning">
            <a:extLst>
              <a:ext uri="{FF2B5EF4-FFF2-40B4-BE49-F238E27FC236}">
                <a16:creationId xmlns:a16="http://schemas.microsoft.com/office/drawing/2014/main" id="{5E893256-689C-0FAC-4D07-07056E4D83CC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03504" y="3225151"/>
            <a:ext cx="5387958" cy="5387958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1D8CB8CE-3D47-585A-A68C-EF6B11EF810F}"/>
              </a:ext>
            </a:extLst>
          </p:cNvPr>
          <p:cNvSpPr txBox="1"/>
          <p:nvPr/>
        </p:nvSpPr>
        <p:spPr>
          <a:xfrm>
            <a:off x="1441837" y="1044624"/>
            <a:ext cx="795152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2000" dirty="0">
                <a:latin typeface="Arial" panose="020B0604020202020204" pitchFamily="34" charset="0"/>
                <a:cs typeface="Arial" panose="020B0604020202020204" pitchFamily="34" charset="0"/>
              </a:rPr>
              <a:t>GRÄSKLIPPNING / TRIMMNING</a:t>
            </a:r>
          </a:p>
          <a:p>
            <a:pPr algn="ctr"/>
            <a:r>
              <a:rPr lang="sv-SE" sz="20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(1 </a:t>
            </a:r>
            <a:r>
              <a:rPr lang="sv-SE" sz="2000" b="0" i="0" u="none" strike="noStrike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gg</a:t>
            </a:r>
            <a:r>
              <a:rPr lang="sv-SE" sz="20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/vecka el vid behov)</a:t>
            </a:r>
          </a:p>
          <a:p>
            <a:pPr algn="ctr"/>
            <a:endParaRPr lang="sv-SE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4BEFFC7-635D-54B4-399A-CC6EA365A8D2}"/>
              </a:ext>
            </a:extLst>
          </p:cNvPr>
          <p:cNvSpPr txBox="1"/>
          <p:nvPr/>
        </p:nvSpPr>
        <p:spPr>
          <a:xfrm>
            <a:off x="1100982" y="1852673"/>
            <a:ext cx="9990034" cy="25442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sv-SE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Klipp gräset innanför staketet. </a:t>
            </a:r>
            <a:endParaRPr lang="sv-SE" sz="1800" b="0" i="0" u="none" strike="noStrike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rtl="0" fontAlgn="base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sv-SE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Klipp ytorna bakom respektive mål, stora läktaren och </a:t>
            </a:r>
            <a:r>
              <a:rPr lang="sv-SE" sz="1800" b="0" i="0" u="none" strike="noStrike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naturläktaren</a:t>
            </a:r>
            <a:r>
              <a:rPr lang="sv-SE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. </a:t>
            </a:r>
            <a:endParaRPr lang="sv-SE" sz="1800" b="0" i="0" u="none" strike="noStrike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rtl="0" fontAlgn="base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sv-SE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Klipp fram till staketet. </a:t>
            </a:r>
          </a:p>
          <a:p>
            <a:pPr rtl="0" fontAlgn="base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sv-SE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rtl="0" fontAlgn="base">
              <a:spcBef>
                <a:spcPts val="1000"/>
              </a:spcBef>
              <a:spcAft>
                <a:spcPts val="0"/>
              </a:spcAft>
            </a:pPr>
            <a:r>
              <a:rPr lang="sv-SE" sz="1800" b="0" i="0" u="none" strike="noStrike" dirty="0">
                <a:solidFill>
                  <a:srgbClr val="FF0000"/>
                </a:solidFill>
                <a:effectLst/>
                <a:latin typeface="Calibri" panose="020F0502020204030204" pitchFamily="34" charset="0"/>
              </a:rPr>
              <a:t>Finns det gräsklippare/trimmer/bensin?? MATS kollar upp. Vi kan fråga Anton om han kan tanka..</a:t>
            </a:r>
            <a:endParaRPr lang="sv-SE" sz="1800" b="0" i="0" u="none" strike="noStrike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rtl="0" fontAlgn="base">
              <a:spcAft>
                <a:spcPts val="0"/>
              </a:spcAft>
            </a:pPr>
            <a:br>
              <a:rPr lang="sv-SE" b="0" dirty="0">
                <a:effectLst/>
              </a:rPr>
            </a:br>
            <a:endParaRPr lang="sv-SE" sz="1800" b="0" i="0" u="none" strike="noStrike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3750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12722D0-36B3-D073-11B1-8AAEE79D8FA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41837" y="-419241"/>
            <a:ext cx="9144000" cy="1768899"/>
          </a:xfrm>
        </p:spPr>
        <p:txBody>
          <a:bodyPr/>
          <a:lstStyle/>
          <a:p>
            <a:r>
              <a:rPr lang="sv-SE" b="1" dirty="0">
                <a:solidFill>
                  <a:schemeClr val="bg1"/>
                </a:solidFill>
                <a:latin typeface="Arial Narrow" panose="020B0606020202030204" pitchFamily="34" charset="0"/>
              </a:rPr>
              <a:t>XEM</a:t>
            </a:r>
            <a:endParaRPr lang="sv-SE" dirty="0">
              <a:solidFill>
                <a:schemeClr val="bg1"/>
              </a:solidFill>
            </a:endParaRP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0E11DDB2-674D-4057-3321-BCBC6E5143A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34011" y="400437"/>
            <a:ext cx="6184002" cy="653552"/>
          </a:xfrm>
        </p:spPr>
        <p:txBody>
          <a:bodyPr>
            <a:noAutofit/>
          </a:bodyPr>
          <a:lstStyle/>
          <a:p>
            <a:pPr algn="l">
              <a:lnSpc>
                <a:spcPct val="120000"/>
              </a:lnSpc>
            </a:pPr>
            <a:r>
              <a:rPr lang="sv-SE" sz="3600" dirty="0">
                <a:solidFill>
                  <a:srgbClr val="0C4483"/>
                </a:solidFill>
                <a:latin typeface="Arial Narrow" panose="020B0606020202030204" pitchFamily="34" charset="0"/>
                <a:ea typeface="Verdana" panose="020B0604030504040204" pitchFamily="34" charset="0"/>
              </a:rPr>
              <a:t>SKÖTSEL AV VILDMANNAVALLEN</a:t>
            </a:r>
            <a:endParaRPr lang="sv-SE" sz="3600" dirty="0">
              <a:solidFill>
                <a:srgbClr val="0C4483"/>
              </a:solidFill>
              <a:latin typeface="Arial Narrow" panose="020B0606020202030204" pitchFamily="34" charset="0"/>
            </a:endParaRPr>
          </a:p>
        </p:txBody>
      </p:sp>
      <p:pic>
        <p:nvPicPr>
          <p:cNvPr id="12" name="Bildobjekt 11">
            <a:extLst>
              <a:ext uri="{FF2B5EF4-FFF2-40B4-BE49-F238E27FC236}">
                <a16:creationId xmlns:a16="http://schemas.microsoft.com/office/drawing/2014/main" id="{0B95C749-1A1D-5F70-D1BE-576AB8CF2119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867" y="294287"/>
            <a:ext cx="1038970" cy="1135862"/>
          </a:xfrm>
          <a:prstGeom prst="rect">
            <a:avLst/>
          </a:prstGeom>
        </p:spPr>
      </p:pic>
      <p:pic>
        <p:nvPicPr>
          <p:cNvPr id="18" name="Bildobjekt 17">
            <a:extLst>
              <a:ext uri="{FF2B5EF4-FFF2-40B4-BE49-F238E27FC236}">
                <a16:creationId xmlns:a16="http://schemas.microsoft.com/office/drawing/2014/main" id="{84CD43E8-43CD-029D-29C3-AC25CB61F48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59837" y="325134"/>
            <a:ext cx="252000" cy="252000"/>
          </a:xfrm>
          <a:prstGeom prst="rect">
            <a:avLst/>
          </a:prstGeom>
        </p:spPr>
      </p:pic>
      <p:pic>
        <p:nvPicPr>
          <p:cNvPr id="20" name="Bildobjekt 19">
            <a:extLst>
              <a:ext uri="{FF2B5EF4-FFF2-40B4-BE49-F238E27FC236}">
                <a16:creationId xmlns:a16="http://schemas.microsoft.com/office/drawing/2014/main" id="{DB71D8C5-2229-1565-66DA-AA62B74B9F5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5012" y="481205"/>
            <a:ext cx="316288" cy="316288"/>
          </a:xfrm>
          <a:prstGeom prst="rect">
            <a:avLst/>
          </a:prstGeom>
        </p:spPr>
      </p:pic>
      <p:sp>
        <p:nvSpPr>
          <p:cNvPr id="6" name="Rektangel 5">
            <a:extLst>
              <a:ext uri="{FF2B5EF4-FFF2-40B4-BE49-F238E27FC236}">
                <a16:creationId xmlns:a16="http://schemas.microsoft.com/office/drawing/2014/main" id="{E82A8375-2CC4-AB99-2687-FFAB457B7196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-1" y="6433930"/>
            <a:ext cx="12192001" cy="424070"/>
          </a:xfrm>
          <a:prstGeom prst="rect">
            <a:avLst/>
          </a:prstGeom>
          <a:solidFill>
            <a:srgbClr val="0F458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id="{B23B3ECB-9183-E1F4-CFF6-8E86271A841E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" y="6324317"/>
            <a:ext cx="12192000" cy="132143"/>
          </a:xfrm>
          <a:prstGeom prst="rect">
            <a:avLst/>
          </a:prstGeom>
          <a:solidFill>
            <a:srgbClr val="B5976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4" name="Underrubrik 2">
            <a:extLst>
              <a:ext uri="{FF2B5EF4-FFF2-40B4-BE49-F238E27FC236}">
                <a16:creationId xmlns:a16="http://schemas.microsoft.com/office/drawing/2014/main" id="{2C16B428-6EA1-C736-0433-FAD457631601}"/>
              </a:ext>
            </a:extLst>
          </p:cNvPr>
          <p:cNvSpPr txBox="1">
            <a:spLocks/>
          </p:cNvSpPr>
          <p:nvPr/>
        </p:nvSpPr>
        <p:spPr>
          <a:xfrm>
            <a:off x="540960" y="4448824"/>
            <a:ext cx="9079724" cy="93045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sv-SE" sz="1400" dirty="0"/>
          </a:p>
        </p:txBody>
      </p:sp>
      <p:pic>
        <p:nvPicPr>
          <p:cNvPr id="15" name="Bildobjekt 14" descr="En bild som visar logotyp&#10;&#10;Automatiskt genererad beskrivning">
            <a:extLst>
              <a:ext uri="{FF2B5EF4-FFF2-40B4-BE49-F238E27FC236}">
                <a16:creationId xmlns:a16="http://schemas.microsoft.com/office/drawing/2014/main" id="{5E893256-689C-0FAC-4D07-07056E4D83CC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03504" y="3225151"/>
            <a:ext cx="5387958" cy="5387958"/>
          </a:xfrm>
          <a:prstGeom prst="rect">
            <a:avLst/>
          </a:prstGeom>
        </p:spPr>
      </p:pic>
      <p:sp>
        <p:nvSpPr>
          <p:cNvPr id="5" name="textruta 4">
            <a:extLst>
              <a:ext uri="{FF2B5EF4-FFF2-40B4-BE49-F238E27FC236}">
                <a16:creationId xmlns:a16="http://schemas.microsoft.com/office/drawing/2014/main" id="{3728532E-4B05-CFA6-6667-FB76475F6B57}"/>
              </a:ext>
            </a:extLst>
          </p:cNvPr>
          <p:cNvSpPr txBox="1"/>
          <p:nvPr/>
        </p:nvSpPr>
        <p:spPr>
          <a:xfrm>
            <a:off x="1853205" y="1729153"/>
            <a:ext cx="8444477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Vi saknar fortfarande kontaktuppgifter för en ansvarig förälder som fördelar arbetsuppgiften i ert lag och får mer instruktioner.</a:t>
            </a:r>
          </a:p>
          <a:p>
            <a:endParaRPr lang="sv-SE" dirty="0"/>
          </a:p>
          <a:p>
            <a:r>
              <a:rPr lang="sv-SE" dirty="0"/>
              <a:t>Maila kontaktuppgifter till: </a:t>
            </a:r>
            <a:r>
              <a:rPr lang="sv-SE" dirty="0">
                <a:hlinkClick r:id="rId5"/>
              </a:rPr>
              <a:t>mats.o.lofstrom@gmail.com</a:t>
            </a:r>
            <a:r>
              <a:rPr lang="sv-SE" dirty="0"/>
              <a:t>.</a:t>
            </a:r>
          </a:p>
          <a:p>
            <a:endParaRPr lang="sv-SE" dirty="0"/>
          </a:p>
          <a:p>
            <a:r>
              <a:rPr lang="sv-SE" dirty="0"/>
              <a:t>Om ni har frågor så kontakta Mats L: </a:t>
            </a:r>
            <a:r>
              <a:rPr lang="sv-SE" dirty="0">
                <a:hlinkClick r:id="rId5"/>
              </a:rPr>
              <a:t>mats.o.lofstrom@gmail.com</a:t>
            </a:r>
            <a:r>
              <a:rPr lang="sv-SE" dirty="0"/>
              <a:t> el. 070-558 73 42</a:t>
            </a:r>
          </a:p>
          <a:p>
            <a:r>
              <a:rPr lang="sv-SE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0955323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rgbClr val="0C4483"/>
        </a:solidFill>
      </a:spPr>
      <a:bodyPr rtlCol="0" anchor="ctr"/>
      <a:lstStyle>
        <a:defPPr algn="ctr">
          <a:defRPr dirty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Powerpoint 3" id="{F72B7738-F53B-47C5-B7F4-C3965B74BA67}" vid="{D499A566-A81E-4849-A0B5-A27FBD472CE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 3</Template>
  <TotalTime>300</TotalTime>
  <Words>458</Words>
  <Application>Microsoft Office PowerPoint</Application>
  <PresentationFormat>Widescreen</PresentationFormat>
  <Paragraphs>98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Arial Narrow</vt:lpstr>
      <vt:lpstr>Calibri</vt:lpstr>
      <vt:lpstr>Calibri Light</vt:lpstr>
      <vt:lpstr>Office-tema</vt:lpstr>
      <vt:lpstr>XEM</vt:lpstr>
      <vt:lpstr>XEM</vt:lpstr>
      <vt:lpstr>XEM</vt:lpstr>
      <vt:lpstr>XEM</vt:lpstr>
      <vt:lpstr>XEM</vt:lpstr>
      <vt:lpstr>XEM</vt:lpstr>
      <vt:lpstr>XEM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RUBRIK</dc:title>
  <dc:creator>Andrea Collén</dc:creator>
  <cp:lastModifiedBy>Lövström, Mats</cp:lastModifiedBy>
  <cp:revision>26</cp:revision>
  <dcterms:created xsi:type="dcterms:W3CDTF">2023-02-23T15:16:54Z</dcterms:created>
  <dcterms:modified xsi:type="dcterms:W3CDTF">2024-04-25T13:01:27Z</dcterms:modified>
</cp:coreProperties>
</file>